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58" r:id="rId4"/>
    <p:sldId id="260" r:id="rId5"/>
    <p:sldId id="261" r:id="rId6"/>
    <p:sldId id="283" r:id="rId7"/>
    <p:sldId id="284" r:id="rId8"/>
    <p:sldId id="285" r:id="rId9"/>
    <p:sldId id="303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81" r:id="rId21"/>
  </p:sldIdLst>
  <p:sldSz cx="9144000" cy="6858000" type="screen4x3"/>
  <p:notesSz cx="6819900" cy="99314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9900"/>
    <a:srgbClr val="D1C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731" autoAdjust="0"/>
  </p:normalViewPr>
  <p:slideViewPr>
    <p:cSldViewPr snapToGrid="0" snapToObjects="1">
      <p:cViewPr varScale="1">
        <p:scale>
          <a:sx n="98" d="100"/>
          <a:sy n="98" d="100"/>
        </p:scale>
        <p:origin x="-1500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7DFF3-2131-D746-A402-113B242B9197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AC94D-92DC-454C-AC60-FBC359F84F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8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53EA0-7687-E046-B486-E10F5F17B652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877E0-D694-B845-9BFA-6E17D6F026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33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77E0-D694-B845-9BFA-6E17D6F026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74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77E0-D694-B845-9BFA-6E17D6F026E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7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77E0-D694-B845-9BFA-6E17D6F026E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7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77E0-D694-B845-9BFA-6E17D6F026E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7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877E0-D694-B845-9BFA-6E17D6F026E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57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-1z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4000" y="1762125"/>
            <a:ext cx="7416000" cy="388987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57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-2z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4000" y="2238375"/>
            <a:ext cx="7416000" cy="3413624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8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Mastertitelformat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4000" y="2238375"/>
            <a:ext cx="7416000" cy="3413624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88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9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449"/>
            <a:ext cx="9144001" cy="687544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-17448"/>
            <a:ext cx="9144000" cy="5669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5647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4000" y="1759351"/>
            <a:ext cx="7416000" cy="3892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</p:txBody>
      </p:sp>
      <p:grpSp>
        <p:nvGrpSpPr>
          <p:cNvPr id="19" name="hilfslinien" hidden="1"/>
          <p:cNvGrpSpPr/>
          <p:nvPr userDrawn="1"/>
        </p:nvGrpSpPr>
        <p:grpSpPr>
          <a:xfrm>
            <a:off x="-57153" y="-209550"/>
            <a:ext cx="9286881" cy="7696200"/>
            <a:chOff x="-57153" y="-209550"/>
            <a:chExt cx="9286881" cy="7696200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864000" y="-104775"/>
              <a:ext cx="0" cy="7591425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8286750" y="-209550"/>
              <a:ext cx="0" cy="7591425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H="1">
              <a:off x="0" y="864001"/>
              <a:ext cx="9229728" cy="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H="1">
              <a:off x="-47628" y="1254526"/>
              <a:ext cx="9229728" cy="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H="1">
              <a:off x="-57153" y="1759351"/>
              <a:ext cx="9229728" cy="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H="1">
              <a:off x="-47628" y="2242352"/>
              <a:ext cx="9229728" cy="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H="1">
              <a:off x="-47628" y="2725353"/>
              <a:ext cx="9229728" cy="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00" y="5493225"/>
            <a:ext cx="954000" cy="50804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6E38-AA27-4413-AF50-21A89900D3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2" r:id="rId3"/>
    <p:sldLayoutId id="2147483651" r:id="rId4"/>
    <p:sldLayoutId id="214748364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60000" indent="-360000" algn="l" defTabSz="457200" rtl="0" eaLnBrk="1" latinLnBrk="0" hangingPunct="1">
        <a:spcBef>
          <a:spcPts val="800"/>
        </a:spcBef>
        <a:buFont typeface="Helvetica LT Std Cond Bl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64000" y="2886075"/>
            <a:ext cx="78768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3000" b="1" dirty="0" smtClean="0">
                <a:latin typeface="+mj-lt"/>
              </a:rPr>
              <a:t>Krankenhausrecht </a:t>
            </a:r>
            <a:r>
              <a:rPr lang="de-DE" sz="3000" b="1" dirty="0">
                <a:latin typeface="+mj-lt"/>
              </a:rPr>
              <a:t>des Bundes </a:t>
            </a:r>
            <a:r>
              <a:rPr lang="de-DE" sz="3000" b="1" dirty="0" smtClean="0">
                <a:latin typeface="+mj-lt"/>
              </a:rPr>
              <a:t>2020</a:t>
            </a:r>
          </a:p>
          <a:p>
            <a:pPr>
              <a:spcBef>
                <a:spcPts val="600"/>
              </a:spcBef>
            </a:pPr>
            <a:r>
              <a:rPr lang="de-DE" sz="2500" dirty="0" smtClean="0"/>
              <a:t>Referent: Rechtsanwalt Ingo Müller</a:t>
            </a:r>
          </a:p>
          <a:p>
            <a:pPr>
              <a:spcBef>
                <a:spcPts val="600"/>
              </a:spcBef>
            </a:pPr>
            <a:r>
              <a:rPr lang="de-DE" sz="2500" u="sng" dirty="0" smtClean="0"/>
              <a:t>Ergänzendes</a:t>
            </a:r>
            <a:r>
              <a:rPr lang="de-DE" sz="2500" dirty="0" smtClean="0"/>
              <a:t> Online-Seminar zur Broschüre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74" y="5976810"/>
            <a:ext cx="1076326" cy="5731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5" y="877272"/>
            <a:ext cx="5607331" cy="111073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74" y="4900484"/>
            <a:ext cx="1076326" cy="10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188919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>
                <a:solidFill>
                  <a:prstClr val="black"/>
                </a:solidFill>
              </a:rPr>
              <a:t/>
            </a:r>
            <a:br>
              <a:rPr lang="de-DE" sz="2800" dirty="0" smtClean="0">
                <a:solidFill>
                  <a:prstClr val="black"/>
                </a:solidFill>
              </a:rPr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102043"/>
            <a:ext cx="7930376" cy="2812850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§§ 278 bis 283a SGB V: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Neuer Medizinischer Dienst („MD statt MDK“)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als </a:t>
            </a:r>
            <a:r>
              <a:rPr lang="de-DE" sz="2400" dirty="0">
                <a:solidFill>
                  <a:prstClr val="black"/>
                </a:solidFill>
              </a:rPr>
              <a:t>Körperschaft des öffentlichen </a:t>
            </a:r>
            <a:r>
              <a:rPr lang="de-DE" sz="2400" dirty="0" smtClean="0">
                <a:solidFill>
                  <a:prstClr val="black"/>
                </a:solidFill>
              </a:rPr>
              <a:t>Rechts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Ziel ist eine größere Unabhängigkeit des neuen MD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09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4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188919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137210"/>
            <a:ext cx="7930376" cy="3182127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301 Abs. 2 SGB V: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DIMDI kann Voraussetzungen für die Abrechnung in den </a:t>
            </a:r>
            <a:r>
              <a:rPr lang="de-DE" sz="2400" dirty="0" smtClean="0">
                <a:solidFill>
                  <a:prstClr val="black"/>
                </a:solidFill>
              </a:rPr>
              <a:t>Diagnose-/</a:t>
            </a:r>
            <a:r>
              <a:rPr lang="de-DE" sz="2400" dirty="0" err="1" smtClean="0">
                <a:solidFill>
                  <a:prstClr val="black"/>
                </a:solidFill>
              </a:rPr>
              <a:t>Prozedurenschlüsseln</a:t>
            </a:r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de-DE" sz="2400" dirty="0">
                <a:solidFill>
                  <a:prstClr val="black"/>
                </a:solidFill>
              </a:rPr>
              <a:t>festlegen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Ab dem Zeitpunkt der Inkraftsetzung der jeweiligen Fassung ist dieser verbindlich für die Abrechnung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der </a:t>
            </a:r>
            <a:r>
              <a:rPr lang="de-DE" sz="2400" dirty="0">
                <a:solidFill>
                  <a:prstClr val="black"/>
                </a:solidFill>
              </a:rPr>
              <a:t>Leistungen</a:t>
            </a: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9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036519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>
                <a:solidFill>
                  <a:prstClr val="black"/>
                </a:solidFill>
              </a:rPr>
              <a:t/>
            </a:r>
            <a:br>
              <a:rPr lang="de-DE" sz="2800" dirty="0" smtClean="0">
                <a:solidFill>
                  <a:prstClr val="black"/>
                </a:solidFill>
              </a:rPr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61883"/>
            <a:ext cx="7930376" cy="3468480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17c KHG: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Umsetzungshinweise zur </a:t>
            </a:r>
            <a:r>
              <a:rPr lang="de-DE" sz="2400" dirty="0" err="1">
                <a:solidFill>
                  <a:prstClr val="black"/>
                </a:solidFill>
              </a:rPr>
              <a:t>PrüfvV</a:t>
            </a:r>
            <a:r>
              <a:rPr lang="de-DE" sz="2400" dirty="0">
                <a:solidFill>
                  <a:prstClr val="black"/>
                </a:solidFill>
              </a:rPr>
              <a:t> sind bis 31.12.2020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zu </a:t>
            </a:r>
            <a:r>
              <a:rPr lang="de-DE" sz="2400" dirty="0">
                <a:solidFill>
                  <a:prstClr val="black"/>
                </a:solidFill>
              </a:rPr>
              <a:t>vereinbaren (Abs. 2 Satz </a:t>
            </a:r>
            <a:r>
              <a:rPr lang="de-DE" sz="2400" dirty="0" smtClean="0">
                <a:solidFill>
                  <a:prstClr val="black"/>
                </a:solidFill>
              </a:rPr>
              <a:t>4)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Grundsätzlich keine Korrektur der Abrechnung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(</a:t>
            </a:r>
            <a:r>
              <a:rPr lang="de-DE" sz="2400" dirty="0">
                <a:solidFill>
                  <a:prstClr val="black"/>
                </a:solidFill>
              </a:rPr>
              <a:t>Abs. 2a)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Erörterungspflicht vor Klageerhebung (Abs. 2b), eine Verfahrensregelung hierzu ist bis zum </a:t>
            </a:r>
            <a:r>
              <a:rPr lang="de-DE" sz="2400" dirty="0" smtClean="0">
                <a:solidFill>
                  <a:prstClr val="black"/>
                </a:solidFill>
              </a:rPr>
              <a:t>30.6.2020 </a:t>
            </a:r>
            <a:r>
              <a:rPr lang="de-DE" sz="2400" dirty="0">
                <a:solidFill>
                  <a:prstClr val="black"/>
                </a:solidFill>
              </a:rPr>
              <a:t>zu treffen</a:t>
            </a: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11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7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999" y="863999"/>
            <a:ext cx="7679365" cy="1009625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>
                <a:solidFill>
                  <a:prstClr val="black"/>
                </a:solidFill>
              </a:rPr>
              <a:t/>
            </a:r>
            <a:br>
              <a:rPr lang="de-DE" sz="2800" dirty="0" smtClean="0">
                <a:solidFill>
                  <a:prstClr val="black"/>
                </a:solidFill>
              </a:rPr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61883"/>
            <a:ext cx="7930376" cy="3187126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19 KHG: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Schlichtungsausschuss auf Bundesebene zur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Klärung </a:t>
            </a:r>
            <a:r>
              <a:rPr lang="de-DE" sz="2400" dirty="0">
                <a:solidFill>
                  <a:prstClr val="black"/>
                </a:solidFill>
              </a:rPr>
              <a:t>strittiger Kodier- und </a:t>
            </a:r>
            <a:r>
              <a:rPr lang="de-DE" sz="2400" dirty="0" smtClean="0">
                <a:solidFill>
                  <a:prstClr val="black"/>
                </a:solidFill>
              </a:rPr>
              <a:t>Abrechnungsfragen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Entscheidungen des Schlichtungsausschusses </a:t>
            </a:r>
            <a:r>
              <a:rPr lang="de-DE" sz="2400" dirty="0" smtClean="0">
                <a:solidFill>
                  <a:prstClr val="black"/>
                </a:solidFill>
              </a:rPr>
              <a:t/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sind </a:t>
            </a:r>
            <a:r>
              <a:rPr lang="de-DE" sz="2400" dirty="0">
                <a:solidFill>
                  <a:prstClr val="black"/>
                </a:solidFill>
              </a:rPr>
              <a:t>zu veröffentlichen und gelten als </a:t>
            </a:r>
            <a:r>
              <a:rPr lang="de-DE" sz="2400" dirty="0" err="1">
                <a:solidFill>
                  <a:prstClr val="black"/>
                </a:solidFill>
              </a:rPr>
              <a:t>Kodierregeln</a:t>
            </a:r>
            <a:endParaRPr lang="de-DE" sz="2400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12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9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999" y="863999"/>
            <a:ext cx="7679365" cy="1009625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61883"/>
            <a:ext cx="7930376" cy="3319010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8 </a:t>
            </a:r>
            <a:r>
              <a:rPr lang="de-DE" sz="2400" b="1" dirty="0" err="1">
                <a:solidFill>
                  <a:prstClr val="black"/>
                </a:solidFill>
              </a:rPr>
              <a:t>KHEntgG</a:t>
            </a:r>
            <a:r>
              <a:rPr lang="de-DE" sz="2400" b="1" dirty="0">
                <a:solidFill>
                  <a:prstClr val="black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prstClr val="black"/>
                </a:solidFill>
              </a:rPr>
              <a:t>Absatz 3:</a:t>
            </a:r>
            <a:r>
              <a:rPr lang="de-DE" sz="2400" dirty="0">
                <a:solidFill>
                  <a:prstClr val="black"/>
                </a:solidFill>
              </a:rPr>
              <a:t> Krankenhaus kann nach § 115a SGB V abrechnen, falls Prüfung nach § 275c SGB V keine vollstationäre Abrechnung </a:t>
            </a:r>
            <a:r>
              <a:rPr lang="de-DE" sz="2400" dirty="0" smtClean="0">
                <a:solidFill>
                  <a:prstClr val="black"/>
                </a:solidFill>
              </a:rPr>
              <a:t>bestätigt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b="1" dirty="0">
                <a:solidFill>
                  <a:prstClr val="black"/>
                </a:solidFill>
              </a:rPr>
              <a:t>Absatz 4:</a:t>
            </a:r>
            <a:r>
              <a:rPr lang="de-DE" sz="2400" dirty="0">
                <a:solidFill>
                  <a:prstClr val="black"/>
                </a:solidFill>
              </a:rPr>
              <a:t> Keine Abrechnung, wenn Prüfung </a:t>
            </a:r>
            <a:r>
              <a:rPr lang="de-DE" sz="2400" dirty="0" smtClean="0">
                <a:solidFill>
                  <a:prstClr val="black"/>
                </a:solidFill>
              </a:rPr>
              <a:t>nach</a:t>
            </a:r>
            <a:br>
              <a:rPr lang="de-DE" sz="2400" dirty="0" smtClean="0">
                <a:solidFill>
                  <a:prstClr val="black"/>
                </a:solidFill>
              </a:rPr>
            </a:br>
            <a:r>
              <a:rPr lang="de-DE" sz="2400" dirty="0" smtClean="0">
                <a:solidFill>
                  <a:prstClr val="black"/>
                </a:solidFill>
              </a:rPr>
              <a:t>§ </a:t>
            </a:r>
            <a:r>
              <a:rPr lang="de-DE" sz="2400" dirty="0">
                <a:solidFill>
                  <a:prstClr val="black"/>
                </a:solidFill>
              </a:rPr>
              <a:t>275d SGB V Nichterfüllung der Strukturmerkmale ergibt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4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13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282" y="750845"/>
            <a:ext cx="7679365" cy="981239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>
                <a:solidFill>
                  <a:prstClr val="black"/>
                </a:solidFill>
              </a:rPr>
              <a:t/>
            </a:r>
            <a:br>
              <a:rPr lang="de-DE" sz="2800" dirty="0" smtClean="0">
                <a:solidFill>
                  <a:prstClr val="black"/>
                </a:solidFill>
              </a:rPr>
            </a:br>
            <a:r>
              <a:rPr lang="de-DE" sz="2800" dirty="0" smtClean="0">
                <a:solidFill>
                  <a:prstClr val="black"/>
                </a:solidFill>
              </a:rPr>
              <a:t>Inkrafttreten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369267"/>
            <a:ext cx="7930376" cy="1921379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prstClr val="black"/>
                </a:solidFill>
              </a:rPr>
              <a:t>Alle hier vorgestellten wesentlichen </a:t>
            </a:r>
            <a:r>
              <a:rPr lang="de-DE" sz="2400" dirty="0" smtClean="0">
                <a:solidFill>
                  <a:prstClr val="black"/>
                </a:solidFill>
              </a:rPr>
              <a:t>krankenhausabrechnungsrechtlichen </a:t>
            </a:r>
            <a:r>
              <a:rPr lang="de-DE" sz="2400" dirty="0">
                <a:solidFill>
                  <a:prstClr val="black"/>
                </a:solidFill>
              </a:rPr>
              <a:t>Änderungen des </a:t>
            </a:r>
            <a:r>
              <a:rPr lang="de-DE" sz="2400" dirty="0" smtClean="0">
                <a:solidFill>
                  <a:prstClr val="black"/>
                </a:solidFill>
              </a:rPr>
              <a:t>MDK-Reformgesetzes sind am 1.1.2020 </a:t>
            </a:r>
            <a:r>
              <a:rPr lang="de-DE" sz="2400" dirty="0">
                <a:solidFill>
                  <a:prstClr val="black"/>
                </a:solidFill>
              </a:rPr>
              <a:t>in Kraft </a:t>
            </a:r>
            <a:r>
              <a:rPr lang="de-DE" sz="2400" dirty="0" smtClean="0">
                <a:solidFill>
                  <a:prstClr val="black"/>
                </a:solidFill>
              </a:rPr>
              <a:t>getreten.</a:t>
            </a:r>
            <a:endParaRPr lang="de-DE" sz="2400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400" i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14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282" y="750846"/>
            <a:ext cx="8002094" cy="1025200"/>
          </a:xfrm>
        </p:spPr>
        <p:txBody>
          <a:bodyPr>
            <a:noAutofit/>
          </a:bodyPr>
          <a:lstStyle/>
          <a:p>
            <a:r>
              <a:rPr lang="de-DE" altLang="de-DE" sz="2800" dirty="0"/>
              <a:t>Übergangsvereinbarung </a:t>
            </a:r>
            <a:r>
              <a:rPr lang="de-DE" altLang="de-DE" sz="2800" dirty="0" err="1"/>
              <a:t>PrüfvV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vom </a:t>
            </a:r>
            <a:r>
              <a:rPr lang="de-DE" altLang="de-DE" sz="2800" dirty="0"/>
              <a:t>10.12.2019</a:t>
            </a:r>
            <a:br>
              <a:rPr lang="de-DE" altLang="de-DE" sz="2800" dirty="0"/>
            </a:b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131875"/>
            <a:ext cx="7930376" cy="337211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err="1"/>
              <a:t>PrüfvV</a:t>
            </a:r>
            <a:r>
              <a:rPr lang="de-DE" sz="2400" dirty="0"/>
              <a:t> vom </a:t>
            </a:r>
            <a:r>
              <a:rPr lang="de-DE" sz="2400" dirty="0" smtClean="0"/>
              <a:t>3.2.2016 </a:t>
            </a:r>
            <a:r>
              <a:rPr lang="de-DE" sz="2400" dirty="0"/>
              <a:t>gilt für Krankenhausaufnahmen ab dem </a:t>
            </a:r>
            <a:r>
              <a:rPr lang="de-DE" sz="2400" dirty="0" smtClean="0"/>
              <a:t>1.1.2020 </a:t>
            </a:r>
            <a:r>
              <a:rPr lang="de-DE" sz="2400" dirty="0"/>
              <a:t>u. a. nach den folgenden Maßgaben weiter (siehe Artikel 1, </a:t>
            </a:r>
            <a:r>
              <a:rPr lang="de-DE" sz="2400" dirty="0" smtClean="0"/>
              <a:t>Nrn. </a:t>
            </a:r>
            <a:r>
              <a:rPr lang="de-DE" sz="2400" dirty="0"/>
              <a:t>1 bis 7</a:t>
            </a:r>
            <a:r>
              <a:rPr lang="de-DE" sz="2400" dirty="0" smtClean="0"/>
              <a:t>)</a:t>
            </a:r>
            <a:endParaRPr lang="de-DE" sz="2400" dirty="0"/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Die Regelungen zur Korrektur von Datensätzen nach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§ </a:t>
            </a:r>
            <a:r>
              <a:rPr lang="de-DE" sz="2400" dirty="0"/>
              <a:t>5 Abs. 1 und § 7 Abs</a:t>
            </a:r>
            <a:r>
              <a:rPr lang="de-DE" sz="2400" dirty="0" smtClean="0"/>
              <a:t>. 5 </a:t>
            </a:r>
            <a:r>
              <a:rPr lang="de-DE" sz="2400" dirty="0" err="1"/>
              <a:t>PrüfvV</a:t>
            </a:r>
            <a:r>
              <a:rPr lang="de-DE" sz="2400" dirty="0"/>
              <a:t> sowie die Aufrechnungsregeln nach § 10 </a:t>
            </a:r>
            <a:r>
              <a:rPr lang="de-DE" sz="2400" dirty="0" err="1"/>
              <a:t>PrüfvV</a:t>
            </a:r>
            <a:r>
              <a:rPr lang="de-DE" sz="2400" dirty="0"/>
              <a:t> finden weiterhin </a:t>
            </a:r>
            <a:r>
              <a:rPr lang="de-DE" sz="2400" dirty="0" smtClean="0"/>
              <a:t>Anwendung</a:t>
            </a:r>
            <a:endParaRPr lang="de-DE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400" i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15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1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991695"/>
          </a:xfrm>
        </p:spPr>
        <p:txBody>
          <a:bodyPr>
            <a:noAutofit/>
          </a:bodyPr>
          <a:lstStyle/>
          <a:p>
            <a:r>
              <a:rPr lang="de-DE" altLang="de-DE" sz="2800" dirty="0"/>
              <a:t>Übergangsvereinbarung </a:t>
            </a:r>
            <a:r>
              <a:rPr lang="de-DE" altLang="de-DE" sz="2800" dirty="0" err="1"/>
              <a:t>PrüfvV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vom </a:t>
            </a:r>
            <a:r>
              <a:rPr lang="de-DE" altLang="de-DE" sz="2800" dirty="0"/>
              <a:t>10.12.2019</a:t>
            </a:r>
            <a:br>
              <a:rPr lang="de-DE" altLang="de-DE" sz="2800" dirty="0"/>
            </a:b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61883"/>
            <a:ext cx="7930376" cy="323988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Rechnungskorrekturen der Krankenhäuser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außerhalb </a:t>
            </a:r>
            <a:r>
              <a:rPr lang="de-DE" sz="2400" dirty="0"/>
              <a:t>eines Prüfverfahrens sind unter Beachtung der </a:t>
            </a:r>
            <a:r>
              <a:rPr lang="de-DE" sz="2400" dirty="0" smtClean="0"/>
              <a:t>BSG-Rechtsprechung </a:t>
            </a:r>
            <a:r>
              <a:rPr lang="de-DE" sz="2400" dirty="0"/>
              <a:t>weiterhin </a:t>
            </a:r>
            <a:r>
              <a:rPr lang="de-DE" sz="2400" dirty="0" smtClean="0"/>
              <a:t>zulässig</a:t>
            </a:r>
            <a:endParaRPr lang="de-DE" sz="2400" dirty="0"/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Außerhalb </a:t>
            </a:r>
            <a:r>
              <a:rPr lang="de-DE" sz="2400" dirty="0"/>
              <a:t>eines Prüfverfahrens durchgeführte Aufrechnungen der Krankenkasse sind ebenfalls weiterhin möglich (auch hier </a:t>
            </a:r>
            <a:r>
              <a:rPr lang="de-DE" sz="2400" dirty="0" smtClean="0"/>
              <a:t>BSG-Rechtsprechung </a:t>
            </a:r>
            <a:br>
              <a:rPr lang="de-DE" sz="2400" dirty="0" smtClean="0"/>
            </a:br>
            <a:r>
              <a:rPr lang="de-DE" sz="2400" dirty="0" smtClean="0"/>
              <a:t>zu beachten</a:t>
            </a:r>
            <a:r>
              <a:rPr lang="de-DE" sz="2400" dirty="0"/>
              <a:t>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16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4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282" y="750846"/>
            <a:ext cx="7679365" cy="902108"/>
          </a:xfrm>
        </p:spPr>
        <p:txBody>
          <a:bodyPr>
            <a:noAutofit/>
          </a:bodyPr>
          <a:lstStyle/>
          <a:p>
            <a:r>
              <a:rPr lang="de-DE" altLang="de-DE" sz="2800" dirty="0"/>
              <a:t>Übergangsvereinbarung </a:t>
            </a:r>
            <a:r>
              <a:rPr lang="de-DE" altLang="de-DE" sz="2800" dirty="0" err="1"/>
              <a:t>PrüfvV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vom </a:t>
            </a:r>
            <a:r>
              <a:rPr lang="de-DE" altLang="de-DE" sz="2800" dirty="0"/>
              <a:t>10.12.2019</a:t>
            </a:r>
            <a:br>
              <a:rPr lang="de-DE" altLang="de-DE" sz="2800" dirty="0"/>
            </a:b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2282" y="1882558"/>
            <a:ext cx="7930376" cy="367418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Das nach § 17c Abs. </a:t>
            </a:r>
            <a:r>
              <a:rPr lang="de-DE" sz="2400" dirty="0" smtClean="0"/>
              <a:t>2b </a:t>
            </a:r>
            <a:r>
              <a:rPr lang="de-DE" sz="2400" dirty="0"/>
              <a:t>KHG verpflichtende Erörterungsverfahren vor Klageerhebung findet erst dann Anwendung, wenn die entsprechenden Verfahrensregelungen der Vertragsparteien auf Bundesebene </a:t>
            </a:r>
            <a:r>
              <a:rPr lang="de-DE" sz="2400" dirty="0" smtClean="0"/>
              <a:t>vorliegen</a:t>
            </a:r>
            <a:r>
              <a:rPr lang="de-DE" sz="2400" dirty="0"/>
              <a:t> 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Der „Strafaufschlag“ gemäß § 275c Abs. 3 gilt nur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für </a:t>
            </a:r>
            <a:r>
              <a:rPr lang="de-DE" sz="2400" dirty="0"/>
              <a:t>Rechnungen der Krankenhäuser, die ab dem </a:t>
            </a:r>
            <a:r>
              <a:rPr lang="de-DE" sz="2400" dirty="0" smtClean="0"/>
              <a:t>1.1.2020 </a:t>
            </a:r>
            <a:r>
              <a:rPr lang="de-DE" sz="2400" dirty="0"/>
              <a:t>bei der Krankenkasse eingehen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400" i="1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17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4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282" y="750846"/>
            <a:ext cx="7679365" cy="683508"/>
          </a:xfrm>
        </p:spPr>
        <p:txBody>
          <a:bodyPr>
            <a:noAutofit/>
          </a:bodyPr>
          <a:lstStyle/>
          <a:p>
            <a:r>
              <a:rPr lang="de-DE" sz="2800" dirty="0"/>
              <a:t>Weitere aktuelle Regelungen</a:t>
            </a:r>
            <a:r>
              <a:rPr lang="de-DE" altLang="de-DE" sz="2800" dirty="0"/>
              <a:t/>
            </a:r>
            <a:br>
              <a:rPr lang="de-DE" altLang="de-DE" sz="2800" dirty="0"/>
            </a:b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1586752"/>
            <a:ext cx="7930376" cy="35831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2400" dirty="0"/>
              <a:t>Entwurf Medizinprodukte-EU-Anpassungsgesetz: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Klarstellung</a:t>
            </a:r>
            <a:r>
              <a:rPr lang="de-DE" altLang="de-DE" sz="2400" dirty="0"/>
              <a:t>, dass einzelfallbezogene </a:t>
            </a:r>
            <a:r>
              <a:rPr lang="de-DE" altLang="de-DE" sz="2400" dirty="0" smtClean="0"/>
              <a:t>Erörterungen</a:t>
            </a:r>
            <a:br>
              <a:rPr lang="de-DE" altLang="de-DE" sz="2400" dirty="0" smtClean="0"/>
            </a:br>
            <a:r>
              <a:rPr lang="de-DE" altLang="de-DE" sz="2400" dirty="0" smtClean="0"/>
              <a:t>von </a:t>
            </a:r>
            <a:r>
              <a:rPr lang="de-DE" altLang="de-DE" sz="2400" dirty="0"/>
              <a:t>Krankenhausabrechnungen erst nach dem Inkrafttreten der hierfür zu vereinbarenden Verfahrensvorgaben </a:t>
            </a:r>
            <a:r>
              <a:rPr lang="de-DE" altLang="de-DE" sz="2400"/>
              <a:t>durchzuführen </a:t>
            </a:r>
            <a:r>
              <a:rPr lang="de-DE" altLang="de-DE" sz="2400" smtClean="0"/>
              <a:t>sind </a:t>
            </a:r>
            <a:endParaRPr lang="de-DE" altLang="de-DE" sz="24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2400" dirty="0" smtClean="0"/>
              <a:t>Die </a:t>
            </a:r>
            <a:r>
              <a:rPr lang="de-DE" altLang="de-DE" sz="2400" dirty="0"/>
              <a:t>Änderung des § 17c KHG soll rückwirkend am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1.1.2020 </a:t>
            </a:r>
            <a:r>
              <a:rPr lang="de-DE" altLang="de-DE" sz="2400" dirty="0"/>
              <a:t>in Kraft treten</a:t>
            </a:r>
            <a:endParaRPr lang="de-DE" sz="2400" b="1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18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40447" y="1015992"/>
            <a:ext cx="8022825" cy="319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Überblick über </a:t>
            </a:r>
            <a:r>
              <a:rPr lang="de-DE" b="0" dirty="0" smtClean="0"/>
              <a:t>die </a:t>
            </a:r>
            <a:r>
              <a:rPr lang="de-DE" b="0" dirty="0"/>
              <a:t>wesentlichen Änderungen ab </a:t>
            </a:r>
            <a:r>
              <a:rPr lang="de-DE" b="0" dirty="0" smtClean="0"/>
              <a:t>1.1.2020</a:t>
            </a:r>
            <a:r>
              <a:rPr lang="de-DE" b="0" dirty="0"/>
              <a:t/>
            </a:r>
            <a:br>
              <a:rPr lang="de-DE" b="0" dirty="0"/>
            </a:b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01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1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644200" y="3068948"/>
            <a:ext cx="828000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600" b="1" dirty="0" smtClean="0"/>
              <a:t>Vielen Dank </a:t>
            </a:r>
          </a:p>
          <a:p>
            <a:pPr algn="ctr">
              <a:spcBef>
                <a:spcPts val="600"/>
              </a:spcBef>
            </a:pPr>
            <a:r>
              <a:rPr lang="de-DE" sz="3600" b="1" dirty="0" smtClean="0"/>
              <a:t>für Ihre Aufmerksamkeit!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5" y="877272"/>
            <a:ext cx="5607331" cy="11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64000" y="2244525"/>
            <a:ext cx="7416000" cy="3313875"/>
          </a:xfrm>
        </p:spPr>
        <p:txBody>
          <a:bodyPr/>
          <a:lstStyle/>
          <a:p>
            <a:pPr marL="447675" indent="-447675">
              <a:spcBef>
                <a:spcPts val="1200"/>
              </a:spcBef>
              <a:buNone/>
            </a:pPr>
            <a:r>
              <a:rPr lang="de-DE" sz="2400" dirty="0" smtClean="0"/>
              <a:t>1. 	Gesetz </a:t>
            </a:r>
            <a:r>
              <a:rPr lang="de-DE" sz="2400" dirty="0"/>
              <a:t>für bessere und unabhängigere Prüfungen (MDK-Reformgesetz) vom 14.12.2019</a:t>
            </a:r>
            <a:endParaRPr lang="de-DE" altLang="de-DE" sz="2400" dirty="0"/>
          </a:p>
          <a:p>
            <a:pPr marL="0" indent="0">
              <a:buNone/>
              <a:defRPr/>
            </a:pP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2400" dirty="0" smtClean="0"/>
              <a:t>2.	Übergangsvereinbarung </a:t>
            </a:r>
            <a:r>
              <a:rPr lang="de-DE" sz="2400" dirty="0"/>
              <a:t>zur </a:t>
            </a:r>
            <a:r>
              <a:rPr lang="de-DE" sz="2400" dirty="0" smtClean="0"/>
              <a:t>Prüfverfahrens-	</a:t>
            </a:r>
            <a:r>
              <a:rPr lang="de-DE" sz="2400" dirty="0" err="1" smtClean="0"/>
              <a:t>vereinbarung</a:t>
            </a:r>
            <a:r>
              <a:rPr lang="de-DE" sz="2400" dirty="0" smtClean="0"/>
              <a:t> </a:t>
            </a:r>
            <a:r>
              <a:rPr lang="de-DE" sz="2400" dirty="0"/>
              <a:t>(</a:t>
            </a:r>
            <a:r>
              <a:rPr lang="de-DE" sz="2400" dirty="0" err="1"/>
              <a:t>PrüfvV</a:t>
            </a:r>
            <a:r>
              <a:rPr lang="de-DE" sz="2400" dirty="0"/>
              <a:t>) vom </a:t>
            </a:r>
            <a:r>
              <a:rPr lang="de-DE" sz="2400" dirty="0" smtClean="0"/>
              <a:t>10.12.2019</a:t>
            </a:r>
            <a:endParaRPr lang="de-DE" altLang="de-DE" sz="24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950401"/>
          </a:xfrm>
        </p:spPr>
        <p:txBody>
          <a:bodyPr>
            <a:normAutofit/>
          </a:bodyPr>
          <a:lstStyle/>
          <a:p>
            <a:r>
              <a:rPr lang="de-DE" dirty="0" smtClean="0"/>
              <a:t>Themen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02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0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999" y="863999"/>
            <a:ext cx="5809363" cy="1000801"/>
          </a:xfrm>
        </p:spPr>
        <p:txBody>
          <a:bodyPr>
            <a:noAutofit/>
          </a:bodyPr>
          <a:lstStyle/>
          <a:p>
            <a:r>
              <a:rPr lang="de-DE" sz="2800" dirty="0" smtClean="0"/>
              <a:t>MDK-Reformgesetz </a:t>
            </a:r>
            <a:br>
              <a:rPr lang="de-DE" sz="2800" dirty="0" smtClean="0"/>
            </a:br>
            <a:r>
              <a:rPr lang="de-DE" sz="2800" dirty="0" smtClean="0"/>
              <a:t>Kritik </a:t>
            </a:r>
            <a:r>
              <a:rPr lang="de-DE" sz="2800" dirty="0"/>
              <a:t>des </a:t>
            </a:r>
            <a:r>
              <a:rPr lang="de-DE" sz="2800" dirty="0" smtClean="0"/>
              <a:t>Gesetzgebers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515" y="1397990"/>
            <a:ext cx="7416000" cy="3409961"/>
          </a:xfrm>
        </p:spPr>
        <p:txBody>
          <a:bodyPr/>
          <a:lstStyle/>
          <a:p>
            <a:pPr marL="808038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sz="2400" dirty="0" smtClean="0"/>
          </a:p>
          <a:p>
            <a:pPr marL="808038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Unabhängigkeit </a:t>
            </a:r>
            <a:r>
              <a:rPr lang="de-DE" sz="2400" dirty="0"/>
              <a:t>des </a:t>
            </a:r>
            <a:r>
              <a:rPr lang="de-DE" sz="2400" dirty="0" smtClean="0"/>
              <a:t>Medizinischen Dienstes der Krankenversicherung (MDK) </a:t>
            </a:r>
            <a:r>
              <a:rPr lang="de-DE" sz="2400" dirty="0"/>
              <a:t>nicht gewährleistet</a:t>
            </a:r>
          </a:p>
          <a:p>
            <a:pPr marL="752231"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Zu hoher Anteil auffälliger Rechnungen</a:t>
            </a:r>
          </a:p>
          <a:p>
            <a:pPr marL="752231"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Unzureichende Nachhaltigkeit der Abrechnungsprüfung</a:t>
            </a:r>
          </a:p>
          <a:p>
            <a:pPr marL="466481" lvl="1" indent="0">
              <a:buNone/>
            </a:pPr>
            <a:endParaRPr lang="de-DE" sz="1800" b="1" dirty="0"/>
          </a:p>
          <a:p>
            <a:pPr marL="752231" lvl="1">
              <a:buFont typeface="Wingdings" panose="05000000000000000000" pitchFamily="2" charset="2"/>
              <a:buChar char="§"/>
            </a:pPr>
            <a:endParaRPr lang="de-DE" sz="1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03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5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036801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Maßnahmen </a:t>
            </a:r>
            <a:r>
              <a:rPr lang="de-DE" sz="2800" dirty="0"/>
              <a:t>des </a:t>
            </a:r>
            <a:r>
              <a:rPr lang="de-DE" sz="2800" dirty="0" smtClean="0"/>
              <a:t>Gesetzgebers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00164"/>
            <a:ext cx="7416000" cy="326642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Vorgaben für eine regelkonforme </a:t>
            </a:r>
            <a:r>
              <a:rPr lang="de-DE" sz="2400" dirty="0" smtClean="0"/>
              <a:t>Abrechnung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Stärkung </a:t>
            </a:r>
            <a:r>
              <a:rPr lang="de-DE" sz="2400" dirty="0"/>
              <a:t>des ambulanten </a:t>
            </a:r>
            <a:r>
              <a:rPr lang="de-DE" sz="2400" dirty="0" smtClean="0"/>
              <a:t>Operierens, </a:t>
            </a:r>
            <a:r>
              <a:rPr lang="de-DE" sz="2400" dirty="0"/>
              <a:t>um stationäre Fehlbelegungen zu vermeiden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 smtClean="0"/>
              <a:t>Einführung </a:t>
            </a:r>
            <a:r>
              <a:rPr lang="de-DE" sz="2400" dirty="0"/>
              <a:t>von Prüfquoten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04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9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036801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Wesentliche </a:t>
            </a:r>
            <a:r>
              <a:rPr lang="de-DE" sz="2800" dirty="0"/>
              <a:t>Änderungen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1595718"/>
            <a:ext cx="7416000" cy="442856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b="1" dirty="0"/>
              <a:t>§ 109 Abs. 6 SGB V: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Keine Aufrechnung gegen Forderungen von Krankenhäusern bei Aufnahmen ab dem </a:t>
            </a:r>
            <a:r>
              <a:rPr lang="de-DE" sz="2400" dirty="0" smtClean="0"/>
              <a:t>1.1.2020</a:t>
            </a:r>
            <a:endParaRPr lang="de-DE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/>
              <a:t>Ausnahmen für unbestrittene oder rechtskräftig festgestellte Forderungen sowie durch abweichende Regelungsmöglichkeit in der Vereinbarung nach § 17c Abs. 2 Satz 1 KHG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(„</a:t>
            </a:r>
            <a:r>
              <a:rPr lang="de-DE" sz="2400" dirty="0"/>
              <a:t>neue </a:t>
            </a:r>
            <a:r>
              <a:rPr lang="de-DE" sz="2400" dirty="0" err="1"/>
              <a:t>PrüfvV</a:t>
            </a:r>
            <a:r>
              <a:rPr lang="de-DE" sz="2400" dirty="0"/>
              <a:t>“)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05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0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036801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Wesentliche </a:t>
            </a:r>
            <a:r>
              <a:rPr lang="de-DE" sz="2800" dirty="0"/>
              <a:t>Änderungen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1402294"/>
            <a:ext cx="7416000" cy="4055029"/>
          </a:xfrm>
        </p:spPr>
        <p:txBody>
          <a:bodyPr/>
          <a:lstStyle/>
          <a:p>
            <a:pPr marL="0" lvl="0" indent="0">
              <a:buNone/>
            </a:pPr>
            <a:endParaRPr lang="de-DE" sz="28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2400" b="1" dirty="0" smtClean="0">
                <a:solidFill>
                  <a:prstClr val="black"/>
                </a:solidFill>
              </a:rPr>
              <a:t>§ </a:t>
            </a:r>
            <a:r>
              <a:rPr lang="de-DE" sz="2400" b="1" dirty="0">
                <a:solidFill>
                  <a:prstClr val="black"/>
                </a:solidFill>
              </a:rPr>
              <a:t>115b SGB V: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Bis zum </a:t>
            </a:r>
            <a:r>
              <a:rPr lang="de-DE" sz="2400" dirty="0" smtClean="0">
                <a:solidFill>
                  <a:prstClr val="black"/>
                </a:solidFill>
              </a:rPr>
              <a:t>30.6.2021 </a:t>
            </a:r>
            <a:r>
              <a:rPr lang="de-DE" sz="2400" dirty="0">
                <a:solidFill>
                  <a:prstClr val="black"/>
                </a:solidFill>
              </a:rPr>
              <a:t>soll ein neuer Katalog ambulant durchführbarer Operationen verhandelt werden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Ziel ist die Erweiterung des Kataloges, um bei deutlich mehr Behandlungen eine stationäre Aufnahme zu vermeiden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„AMBO“ Leistungen unterfallen nicht der Prüfung nach § 275c Abs. 1 SGB V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06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188919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1595718"/>
            <a:ext cx="7416000" cy="442856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275c SGB V (ersetzt u. a. § 275 Abs. 1c):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Prüfungen durch den Medizinischen Dienst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/>
              <a:t>der örtlich für das KH zuständig ist!) </a:t>
            </a:r>
            <a:r>
              <a:rPr lang="de-DE" sz="2400" dirty="0" smtClean="0"/>
              <a:t>– innerhalb</a:t>
            </a:r>
            <a:br>
              <a:rPr lang="de-DE" sz="2400" dirty="0" smtClean="0"/>
            </a:br>
            <a:r>
              <a:rPr lang="de-DE" sz="2400" dirty="0" smtClean="0"/>
              <a:t>von 4 </a:t>
            </a:r>
            <a:r>
              <a:rPr lang="de-DE" sz="2400" dirty="0"/>
              <a:t>Monaten durch KK einzuleiten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2020: Quartalsbezogene Prüfquote i. H. v. 12,5 %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/>
              <a:t>Ab 2021: Variable Prüfquote, § </a:t>
            </a:r>
            <a:r>
              <a:rPr lang="de-DE" sz="2400" dirty="0" smtClean="0"/>
              <a:t>275c </a:t>
            </a:r>
            <a:r>
              <a:rPr lang="de-DE" sz="2400" dirty="0"/>
              <a:t>Abs. 2 Satz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/>
              <a:t>§ </a:t>
            </a:r>
            <a:r>
              <a:rPr lang="de-DE" sz="2400" smtClean="0"/>
              <a:t>275c </a:t>
            </a:r>
            <a:r>
              <a:rPr lang="de-DE" sz="2400" dirty="0"/>
              <a:t>Abs. </a:t>
            </a:r>
            <a:r>
              <a:rPr lang="de-DE" sz="2400" dirty="0" smtClean="0"/>
              <a:t>3 SGB V: </a:t>
            </a:r>
            <a:r>
              <a:rPr lang="de-DE" sz="2400" dirty="0"/>
              <a:t>„Strafzuschlag“ bei Falschabrechnung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07</a:t>
            </a:r>
            <a:endParaRPr lang="de-DE" sz="8000" b="1" spc="-3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28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4000" y="2079808"/>
            <a:ext cx="7416000" cy="3468137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b="1" dirty="0">
                <a:solidFill>
                  <a:prstClr val="black"/>
                </a:solidFill>
              </a:rPr>
              <a:t>§ 275d SGB V: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Pflicht zur Prüfung von Strukturmerkmalen, bevor Leistungen abgerechnet </a:t>
            </a:r>
            <a:r>
              <a:rPr lang="de-DE" sz="2400" dirty="0" smtClean="0">
                <a:solidFill>
                  <a:prstClr val="black"/>
                </a:solidFill>
              </a:rPr>
              <a:t>werden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prstClr val="black"/>
                </a:solidFill>
              </a:rPr>
              <a:t>Bei Nichterfüllung: Ab 2021 keine Vereinbarung und Abrechnung, Ausnahme bei „nicht zu vertretenden Gründen“, § 275d Abs. 4 Satz </a:t>
            </a:r>
            <a:r>
              <a:rPr lang="de-DE" sz="2400" dirty="0" smtClean="0">
                <a:solidFill>
                  <a:prstClr val="black"/>
                </a:solidFill>
              </a:rPr>
              <a:t>2</a:t>
            </a:r>
            <a:endParaRPr lang="de-DE" sz="2400" dirty="0">
              <a:solidFill>
                <a:srgbClr val="669900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rgbClr val="669900"/>
              </a:solidFill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863999"/>
            <a:ext cx="7416000" cy="1036801"/>
          </a:xfrm>
        </p:spPr>
        <p:txBody>
          <a:bodyPr>
            <a:noAutofit/>
          </a:bodyPr>
          <a:lstStyle/>
          <a:p>
            <a:r>
              <a:rPr lang="de-DE" sz="2800" dirty="0"/>
              <a:t>MDK-Reformgesetz</a:t>
            </a:r>
            <a:r>
              <a:rPr lang="de-DE" sz="2800" dirty="0" smtClean="0">
                <a:solidFill>
                  <a:prstClr val="black"/>
                </a:solidFill>
              </a:rPr>
              <a:t/>
            </a:r>
            <a:br>
              <a:rPr lang="de-DE" sz="2800" dirty="0" smtClean="0">
                <a:solidFill>
                  <a:prstClr val="black"/>
                </a:solidFill>
              </a:rPr>
            </a:br>
            <a:r>
              <a:rPr lang="de-DE" sz="2800" dirty="0" smtClean="0">
                <a:solidFill>
                  <a:prstClr val="black"/>
                </a:solidFill>
              </a:rPr>
              <a:t>Wesentliche </a:t>
            </a:r>
            <a:r>
              <a:rPr lang="de-DE" sz="2800" dirty="0">
                <a:solidFill>
                  <a:prstClr val="black"/>
                </a:solidFill>
              </a:rPr>
              <a:t>Änderungen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825" y="5650747"/>
            <a:ext cx="21240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0" b="1" spc="-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08</a:t>
            </a:r>
          </a:p>
          <a:p>
            <a:pPr algn="r"/>
            <a:endParaRPr lang="de-DE" sz="8000" b="1" spc="-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Bildschirmpräsentation (4:3)</PresentationFormat>
  <Paragraphs>140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Wingdings</vt:lpstr>
      <vt:lpstr>Helvetica LT Std Cond Blk</vt:lpstr>
      <vt:lpstr>Calibri</vt:lpstr>
      <vt:lpstr>Helvetica</vt:lpstr>
      <vt:lpstr>Office-Design</vt:lpstr>
      <vt:lpstr>PowerPoint-Präsentation</vt:lpstr>
      <vt:lpstr>  Überblick über die wesentlichen Änderungen ab 1.1.2020 </vt:lpstr>
      <vt:lpstr>Themen</vt:lpstr>
      <vt:lpstr>MDK-Reformgesetz  Kritik des Gesetzgebers</vt:lpstr>
      <vt:lpstr>MDK-Reformgesetz Maßnahmen des Gesetzgebers</vt:lpstr>
      <vt:lpstr>MDK-Reformgesetz  Wesentliche Änderungen </vt:lpstr>
      <vt:lpstr>MDK-Reformgesetz Wesentliche Änderungen </vt:lpstr>
      <vt:lpstr>MDK-Reformgesetz  Wesentliche Änderungen</vt:lpstr>
      <vt:lpstr>MDK-Reformgesetz Wesentliche Änderungen </vt:lpstr>
      <vt:lpstr>MDK-Reformgesetz Wesentliche Änderungen</vt:lpstr>
      <vt:lpstr>MDK-Reformgesetz  Wesentliche Änderungen </vt:lpstr>
      <vt:lpstr>MDK-Reformgesetz Wesentliche Änderungen</vt:lpstr>
      <vt:lpstr>MDK-Reformgesetz Wesentliche Änderungen</vt:lpstr>
      <vt:lpstr>MDK-Reformgesetz  Wesentliche Änderungen </vt:lpstr>
      <vt:lpstr>MDK-Reformgesetz Inkrafttreten</vt:lpstr>
      <vt:lpstr>Übergangsvereinbarung PrüfvV  vom 10.12.2019 </vt:lpstr>
      <vt:lpstr>Übergangsvereinbarung PrüfvV  vom 10.12.2019  </vt:lpstr>
      <vt:lpstr>Übergangsvereinbarung PrüfvV  vom 10.12.2019 </vt:lpstr>
      <vt:lpstr>Weitere aktuelle Regelungen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Günthersberger</dc:creator>
  <cp:lastModifiedBy>Uschi Bous</cp:lastModifiedBy>
  <cp:revision>145</cp:revision>
  <cp:lastPrinted>2016-02-10T08:00:56Z</cp:lastPrinted>
  <dcterms:created xsi:type="dcterms:W3CDTF">2015-01-13T07:13:11Z</dcterms:created>
  <dcterms:modified xsi:type="dcterms:W3CDTF">2020-01-21T14:13:41Z</dcterms:modified>
</cp:coreProperties>
</file>